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97" r:id="rId5"/>
  </p:sldMasterIdLst>
  <p:notesMasterIdLst>
    <p:notesMasterId r:id="rId35"/>
  </p:notesMasterIdLst>
  <p:sldIdLst>
    <p:sldId id="271" r:id="rId6"/>
    <p:sldId id="278" r:id="rId7"/>
    <p:sldId id="274" r:id="rId8"/>
    <p:sldId id="283" r:id="rId9"/>
    <p:sldId id="284" r:id="rId10"/>
    <p:sldId id="295" r:id="rId11"/>
    <p:sldId id="277" r:id="rId12"/>
    <p:sldId id="285" r:id="rId13"/>
    <p:sldId id="275" r:id="rId14"/>
    <p:sldId id="280" r:id="rId15"/>
    <p:sldId id="276" r:id="rId16"/>
    <p:sldId id="279" r:id="rId17"/>
    <p:sldId id="281" r:id="rId18"/>
    <p:sldId id="299" r:id="rId19"/>
    <p:sldId id="287" r:id="rId20"/>
    <p:sldId id="286" r:id="rId21"/>
    <p:sldId id="304" r:id="rId22"/>
    <p:sldId id="313" r:id="rId23"/>
    <p:sldId id="312" r:id="rId24"/>
    <p:sldId id="305" r:id="rId25"/>
    <p:sldId id="307" r:id="rId26"/>
    <p:sldId id="308" r:id="rId27"/>
    <p:sldId id="310" r:id="rId28"/>
    <p:sldId id="311" r:id="rId29"/>
    <p:sldId id="309" r:id="rId30"/>
    <p:sldId id="289" r:id="rId31"/>
    <p:sldId id="290" r:id="rId32"/>
    <p:sldId id="292" r:id="rId33"/>
    <p:sldId id="2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86D"/>
    <a:srgbClr val="5F2886"/>
    <a:srgbClr val="6F6C6C"/>
    <a:srgbClr val="80A3B3"/>
    <a:srgbClr val="7599A4"/>
    <a:srgbClr val="98A735"/>
    <a:srgbClr val="69868F"/>
    <a:srgbClr val="C5D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268" autoAdjust="0"/>
  </p:normalViewPr>
  <p:slideViewPr>
    <p:cSldViewPr snapToGrid="0">
      <p:cViewPr varScale="1">
        <p:scale>
          <a:sx n="92" d="100"/>
          <a:sy n="92" d="100"/>
        </p:scale>
        <p:origin x="12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C1B7-9865-4A42-A011-8765AA443F0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F6CAB-C8EE-014D-A6AC-B672C196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8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7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61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4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39F5E-5FE1-D175-882A-3641F1522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D343B-AA8E-2429-2279-C2367C234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1EB5BB-14A7-D42E-7E6B-E89CD7261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A891-2F13-38D3-A9A4-20B1A877E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5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62DF2-FD94-E55E-85C2-C2A80A838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AC344-30EC-DB15-36A4-62C1217D6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AA18B-CF17-EB84-E80F-99D359760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28A8F-DA7D-6069-A2D7-92BF8A8F8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F6CAB-C8EE-014D-A6AC-B672C19624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5E68E-21B4-E044-BFBB-D173C108C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85192" y="-52086"/>
            <a:ext cx="12377191" cy="6962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D3C23-1745-0F41-A3C2-C077196F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38" y="2241275"/>
            <a:ext cx="11005848" cy="974033"/>
          </a:xfrm>
        </p:spPr>
        <p:txBody>
          <a:bodyPr anchor="t"/>
          <a:lstStyle>
            <a:lvl1pPr algn="ctr">
              <a:defRPr sz="3000" baseline="0">
                <a:solidFill>
                  <a:srgbClr val="5F28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D2BD7-45AB-0547-AE05-A0F12C256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38" y="3651232"/>
            <a:ext cx="11005848" cy="1172817"/>
          </a:xfrm>
        </p:spPr>
        <p:txBody>
          <a:bodyPr/>
          <a:lstStyle>
            <a:lvl1pPr marL="0" indent="0" algn="ctr">
              <a:buNone/>
              <a:defRPr sz="1600" b="1" i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87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1C80-6213-AF41-A868-B65A287F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90780-53D5-3D41-ACB3-F345E35A0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 marL="801668" indent="-171446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95D79-F8AE-AA4E-BCE6-F6EB3874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4pPr marL="801668" indent="-171446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3D939-18D3-1C4E-BE60-5FA227CC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7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D117DD-232E-DB48-BC24-DD4FED527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247C0-A2FD-3E4F-8701-9B7124DD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155" y="6421508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5DEDC8-08E0-572A-5E18-C9F4F77F81C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38198" y="1440951"/>
            <a:ext cx="5344215" cy="215575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65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D117DD-232E-DB48-BC24-DD4FED527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DC787-7C3D-B54A-9D4D-B455097A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1420" y="1391257"/>
            <a:ext cx="7934737" cy="215575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247C0-A2FD-3E4F-8701-9B7124DD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155" y="6421508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8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E72-C88C-4146-B505-3429DF88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559C0-6FE7-EB42-B029-3EDE7BDB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E660-7424-BD44-BE17-F0A430DF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F3109-FF96-9D4F-BE62-29E5416D7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6DD9DE-89E1-334C-8072-F108C957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155" y="6421508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1FAB67-5CB2-65BE-5F64-5548B986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198" y="1440951"/>
            <a:ext cx="5344215" cy="215575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1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F3109-FF96-9D4F-BE62-29E5416D7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6DD9DE-89E1-334C-8072-F108C957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155" y="6421508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7AE3512-C289-B344-3351-6CD8B20F97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01420" y="1391257"/>
            <a:ext cx="7934737" cy="215575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61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9581-3BB7-6045-8FA9-EFDA53651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1C80-6213-AF41-A868-B65A287F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90780-53D5-3D41-ACB3-F345E35A0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95D79-F8AE-AA4E-BCE6-F6EB3874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3D939-18D3-1C4E-BE60-5FA227CC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9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D117DD-232E-DB48-BC24-DD4FED527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DC787-7C3D-B54A-9D4D-B455097A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391256"/>
            <a:ext cx="5344215" cy="215575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247C0-A2FD-3E4F-8701-9B7124DD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155" y="6421507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D117DD-232E-DB48-BC24-DD4FED527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DC787-7C3D-B54A-9D4D-B455097A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1418" y="1391256"/>
            <a:ext cx="7934737" cy="215575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247C0-A2FD-3E4F-8701-9B7124DD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155" y="6421507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0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E72-C88C-4146-B505-3429DF88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559C0-6FE7-EB42-B029-3EDE7BDB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E660-7424-BD44-BE17-F0A430DF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F3109-FF96-9D4F-BE62-29E5416D7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DC787-7C3D-B54A-9D4D-B455097A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3234" y="1094340"/>
            <a:ext cx="5344215" cy="1500187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6DD9DE-89E1-334C-8072-F108C957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155" y="6421507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3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F3109-FF96-9D4F-BE62-29E5416D7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DC787-7C3D-B54A-9D4D-B455097A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730" y="1094340"/>
            <a:ext cx="10323719" cy="1500187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6DD9DE-89E1-334C-8072-F108C957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155" y="6421507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4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9581-3BB7-6045-8FA9-EFDA53651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5E68E-21B4-E044-BFBB-D173C108C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776"/>
          <a:stretch/>
        </p:blipFill>
        <p:spPr>
          <a:xfrm>
            <a:off x="-185192" y="-52085"/>
            <a:ext cx="12377191" cy="5933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D3C23-1745-0F41-A3C2-C077196F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39" y="2241277"/>
            <a:ext cx="11005848" cy="974033"/>
          </a:xfrm>
        </p:spPr>
        <p:txBody>
          <a:bodyPr anchor="t"/>
          <a:lstStyle>
            <a:lvl1pPr algn="ctr">
              <a:defRPr sz="30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D2BD7-45AB-0547-AE05-A0F12C256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39" y="3651233"/>
            <a:ext cx="11005848" cy="1172817"/>
          </a:xfrm>
        </p:spPr>
        <p:txBody>
          <a:bodyPr/>
          <a:lstStyle>
            <a:lvl1pPr marL="0" indent="0" algn="ctr">
              <a:buNone/>
              <a:defRPr sz="1600" b="1" i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27C42-2418-EB2A-E65A-03EB565DA3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5192" y="5881297"/>
            <a:ext cx="12377191" cy="10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C9E7E-180E-F449-A7EC-48E5ECB4CC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2" y="6381749"/>
            <a:ext cx="12208213" cy="4781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17FB58-3593-FE46-B748-8CEE4D0FBC1D}"/>
              </a:ext>
            </a:extLst>
          </p:cNvPr>
          <p:cNvSpPr/>
          <p:nvPr userDrawn="1"/>
        </p:nvSpPr>
        <p:spPr>
          <a:xfrm>
            <a:off x="-8106" y="-61428"/>
            <a:ext cx="12208213" cy="1255918"/>
          </a:xfrm>
          <a:prstGeom prst="rect">
            <a:avLst/>
          </a:prstGeom>
          <a:solidFill>
            <a:srgbClr val="652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A7F32-084B-4048-BA30-389A0C11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0"/>
            <a:ext cx="10515600" cy="121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FA70C-4519-B14B-AF29-23A34405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93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DB095-70E1-BA46-BEE2-41F3E591C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859" y="64314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D94B5B-D30F-4545-8249-7FFD9D2FA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63" r:id="rId4"/>
    <p:sldLayoutId id="2147483650" r:id="rId5"/>
    <p:sldLayoutId id="2147483660" r:id="rId6"/>
    <p:sldLayoutId id="2147483664" r:id="rId7"/>
    <p:sldLayoutId id="214748366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5D444"/>
        </a:buClr>
        <a:buFontTx/>
        <a:buNone/>
        <a:defRPr sz="2600" kern="1200" baseline="0">
          <a:solidFill>
            <a:srgbClr val="6528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23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5D44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C9E7E-180E-F449-A7EC-48E5ECB4CC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2" y="6381749"/>
            <a:ext cx="12208213" cy="4781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17FB58-3593-FE46-B748-8CEE4D0FBC1D}"/>
              </a:ext>
            </a:extLst>
          </p:cNvPr>
          <p:cNvSpPr/>
          <p:nvPr userDrawn="1"/>
        </p:nvSpPr>
        <p:spPr>
          <a:xfrm>
            <a:off x="-8105" y="-61428"/>
            <a:ext cx="12208213" cy="1255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A7F32-084B-4048-BA30-389A0C11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2"/>
            <a:ext cx="10515600" cy="121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FA70C-4519-B14B-AF29-23A34405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93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DB095-70E1-BA46-BEE2-41F3E591C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9823" y="6431446"/>
            <a:ext cx="3319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D94B5B-D30F-4545-8249-7FFD9D2FA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8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3833" algn="l" defTabSz="914377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23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umacenters.org/page/StateSystemMemberApplica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5E20EC-F361-0115-822F-D4CEB1542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535" y="2897061"/>
            <a:ext cx="10060931" cy="8363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5E463-9B72-02D2-AD9F-8FDE7536A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" y="2230142"/>
            <a:ext cx="12036717" cy="362005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The Cost of Saving Lives: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Why Trauma Programs Need to Prioritize Trauma Finance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12/10/25</a:t>
            </a:r>
          </a:p>
          <a:p>
            <a:pPr>
              <a:lnSpc>
                <a:spcPct val="80000"/>
              </a:lnSpc>
            </a:pP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Dr. Andie Young, DMSc, PA-C, TPM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Trinity Health Oakland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8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60E6-7D66-1502-1379-8AA8C8756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 to Build Your Trauma Finance Stewardship</a:t>
            </a:r>
          </a:p>
        </p:txBody>
      </p:sp>
    </p:spTree>
    <p:extLst>
      <p:ext uri="{BB962C8B-B14F-4D97-AF65-F5344CB8AC3E}">
        <p14:creationId xmlns:p14="http://schemas.microsoft.com/office/powerpoint/2010/main" val="312409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E85A-F658-7947-AD6F-240A834C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2"/>
            <a:ext cx="10515600" cy="1212575"/>
          </a:xfrm>
        </p:spPr>
        <p:txBody>
          <a:bodyPr anchor="ctr">
            <a:normAutofit/>
          </a:bodyPr>
          <a:lstStyle/>
          <a:p>
            <a:r>
              <a:rPr lang="en-US" dirty="0"/>
              <a:t>Next Steps: Join TCAA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3459-C8CF-3EE8-E5F6-4E075F699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Become a TCAA member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Take the Basic Finance and Advanced Finance Courses</a:t>
            </a:r>
          </a:p>
          <a:p>
            <a:pPr marL="1087423" lvl="2" indent="-457200"/>
            <a:r>
              <a:rPr lang="en-US" dirty="0">
                <a:solidFill>
                  <a:schemeClr val="tx1"/>
                </a:solidFill>
              </a:rPr>
              <a:t>Invite your Revenue and Integrity partners</a:t>
            </a:r>
          </a:p>
          <a:p>
            <a:pPr marL="1087423" lvl="2" indent="-457200"/>
            <a:r>
              <a:rPr lang="en-US" dirty="0">
                <a:solidFill>
                  <a:schemeClr val="tx1"/>
                </a:solidFill>
              </a:rPr>
              <a:t>Don’t forget to apply for an MTC educational scholarship!</a:t>
            </a:r>
          </a:p>
          <a:p>
            <a:pPr marL="973123" lvl="2" indent="-342900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Reference the TCAA Trauma Center Finance and Operations Resource Manual</a:t>
            </a:r>
          </a:p>
          <a:p>
            <a:pPr marL="914389" lvl="1" indent="-457200"/>
            <a:endParaRPr lang="en-US" sz="1600" dirty="0">
              <a:solidFill>
                <a:schemeClr val="tx1"/>
              </a:solidFill>
            </a:endParaRPr>
          </a:p>
          <a:p>
            <a:pPr marL="914389" lvl="1" indent="-457200"/>
            <a:endParaRPr lang="en-US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Content Placeholder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2D37CB3-BEF4-9DB6-133B-E27F8046F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8848" y="2173046"/>
            <a:ext cx="5181600" cy="149834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86B02-BEDA-5F05-E616-E914AEBA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8C0B5-88E6-754B-F337-DDFEC396E734}"/>
              </a:ext>
            </a:extLst>
          </p:cNvPr>
          <p:cNvSpPr txBox="1"/>
          <p:nvPr/>
        </p:nvSpPr>
        <p:spPr>
          <a:xfrm>
            <a:off x="6096000" y="3837218"/>
            <a:ext cx="6110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State System Member Application - Trauma Center Association of America (TCAA)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F402-7B64-6DC8-76C4-B3A653FA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Identify Your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8108D-D8FB-575A-338D-DBA7C227C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023" y="1646342"/>
            <a:ext cx="5181600" cy="4351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quick reference sheet:</a:t>
            </a:r>
          </a:p>
          <a:p>
            <a:pPr marL="914389" lvl="1" indent="-457200"/>
            <a:r>
              <a:rPr lang="en-US" dirty="0"/>
              <a:t>R&amp;I Recovery Liaison (reporting/denials)</a:t>
            </a:r>
          </a:p>
          <a:p>
            <a:pPr marL="914389" lvl="1" indent="-457200"/>
            <a:r>
              <a:rPr lang="en-US" dirty="0"/>
              <a:t>R&amp;I Charge Capture (manager)</a:t>
            </a:r>
          </a:p>
          <a:p>
            <a:pPr marL="914389" lvl="1" indent="-457200"/>
            <a:r>
              <a:rPr lang="en-US" dirty="0"/>
              <a:t>R&amp;I Charge Lead (those entering in charges on your trauma patient encounter list)</a:t>
            </a:r>
          </a:p>
          <a:p>
            <a:pPr marL="914389" lvl="1" indent="-457200"/>
            <a:r>
              <a:rPr lang="en-US" dirty="0"/>
              <a:t>Coding Manager</a:t>
            </a:r>
          </a:p>
          <a:p>
            <a:pPr marL="914389" lvl="1" indent="-457200"/>
            <a:r>
              <a:rPr lang="en-US" dirty="0"/>
              <a:t>CFO, Finance President, Finance analyst </a:t>
            </a:r>
            <a:r>
              <a:rPr lang="en-US" dirty="0" err="1"/>
              <a:t>etc</a:t>
            </a:r>
            <a:endParaRPr lang="en-US" dirty="0"/>
          </a:p>
          <a:p>
            <a:pPr marL="914389" lvl="1" indent="-457200"/>
            <a:r>
              <a:rPr lang="en-US" dirty="0"/>
              <a:t>ED Director, Manager</a:t>
            </a:r>
          </a:p>
          <a:p>
            <a:pPr marL="914389" lvl="1" indent="-457200"/>
            <a:r>
              <a:rPr lang="en-US" dirty="0"/>
              <a:t>TPM, TMD</a:t>
            </a:r>
          </a:p>
          <a:p>
            <a:pPr marL="914389" lvl="1" indent="-457200"/>
            <a:r>
              <a:rPr lang="en-US" dirty="0"/>
              <a:t>TR, MCR, PI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AC7AE-0DE4-FFAA-A447-00908BB9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12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BC9C346-2D75-327E-AD88-6C81677BC6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1827" y="1350818"/>
            <a:ext cx="4269696" cy="48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1F83-3994-DC09-AE48-1828D903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Level Set with R&amp;I/Finance Departments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55CA6-C388-C00E-B9A3-91EDEFB08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12577"/>
            <a:ext cx="6691256" cy="5134435"/>
          </a:xfrm>
        </p:spPr>
        <p:txBody>
          <a:bodyPr>
            <a:normAutofit fontScale="85000" lnSpcReduction="10000"/>
          </a:bodyPr>
          <a:lstStyle/>
          <a:p>
            <a:pPr lvl="1" indent="0">
              <a:lnSpc>
                <a:spcPct val="120000"/>
              </a:lnSpc>
              <a:buNone/>
            </a:pPr>
            <a:r>
              <a:rPr lang="en-US" sz="3000" dirty="0"/>
              <a:t>Share how your trauma program works:</a:t>
            </a:r>
          </a:p>
          <a:p>
            <a:pPr marL="1087423" lvl="2" indent="-457200">
              <a:lnSpc>
                <a:spcPct val="120000"/>
              </a:lnSpc>
            </a:pPr>
            <a:r>
              <a:rPr lang="en-US" sz="2600" dirty="0"/>
              <a:t>Who receives pre-notifications for Trauma activation? </a:t>
            </a:r>
          </a:p>
          <a:p>
            <a:pPr marL="1087423" lvl="2" indent="-457200">
              <a:lnSpc>
                <a:spcPct val="120000"/>
              </a:lnSpc>
            </a:pPr>
            <a:r>
              <a:rPr lang="en-US" sz="2600" dirty="0"/>
              <a:t>Pre-notification date/time is updated by who/where in Epic? </a:t>
            </a:r>
          </a:p>
          <a:p>
            <a:pPr marL="1087423" lvl="2" indent="-457200">
              <a:lnSpc>
                <a:spcPct val="120000"/>
              </a:lnSpc>
            </a:pPr>
            <a:r>
              <a:rPr lang="en-US" sz="2600" dirty="0"/>
              <a:t>Trauma team arrival date/time is documented by who/where in EPIC?</a:t>
            </a:r>
          </a:p>
          <a:p>
            <a:pPr marL="1087423" lvl="2" indent="-457200">
              <a:lnSpc>
                <a:spcPct val="120000"/>
              </a:lnSpc>
            </a:pPr>
            <a:r>
              <a:rPr lang="en-US" sz="2600" dirty="0"/>
              <a:t>How do you document Trauma patients (e.g. Epic)?</a:t>
            </a:r>
          </a:p>
          <a:p>
            <a:pPr marL="1087423" lvl="2" indent="-457200">
              <a:lnSpc>
                <a:spcPct val="120000"/>
              </a:lnSpc>
            </a:pPr>
            <a:r>
              <a:rPr lang="en-US" sz="2600" dirty="0"/>
              <a:t>Who enters patient Acuity in EPIC? </a:t>
            </a:r>
          </a:p>
          <a:p>
            <a:pPr marL="1087423" lvl="2" indent="-457200">
              <a:lnSpc>
                <a:spcPct val="120000"/>
              </a:lnSpc>
            </a:pPr>
            <a:r>
              <a:rPr lang="en-US" sz="2600" dirty="0"/>
              <a:t>Who educates outside entities on need for prior notification when it does not occur? </a:t>
            </a:r>
          </a:p>
          <a:p>
            <a:pPr marL="1087423" lvl="2" indent="-457200">
              <a:lnSpc>
                <a:spcPct val="120000"/>
              </a:lnSpc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457200" indent="-457200"/>
            <a:endParaRPr lang="en-US" sz="19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831D20-1EE2-0135-7702-016F867A5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0534" y="1423699"/>
            <a:ext cx="4134539" cy="47532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FA1A6-80C7-A2EA-0CC9-29E516B4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33E77-C44D-898B-B4CE-A78C0B2D0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96FE-0B0B-4527-CCDA-127B44A7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Level Set with R&amp;I/Finance Departments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8CF6-EF8C-3220-13CA-F7652D89B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12577"/>
            <a:ext cx="6691256" cy="5134435"/>
          </a:xfrm>
        </p:spPr>
        <p:txBody>
          <a:bodyPr>
            <a:normAutofit fontScale="70000" lnSpcReduction="20000"/>
          </a:bodyPr>
          <a:lstStyle/>
          <a:p>
            <a:pPr lvl="1" indent="0">
              <a:lnSpc>
                <a:spcPct val="120000"/>
              </a:lnSpc>
              <a:buNone/>
            </a:pPr>
            <a:r>
              <a:rPr lang="en-US" sz="3700" dirty="0"/>
              <a:t>Find out what info the R&amp;I team needs from you:</a:t>
            </a:r>
          </a:p>
          <a:p>
            <a:pPr marL="914389" lvl="1" indent="-457200">
              <a:lnSpc>
                <a:spcPct val="120000"/>
              </a:lnSpc>
            </a:pPr>
            <a:r>
              <a:rPr lang="en-US" sz="3200" dirty="0"/>
              <a:t>Who updates Admission Type to Trauma (FL 14 type 5) and when? </a:t>
            </a:r>
          </a:p>
          <a:p>
            <a:pPr marL="914389" lvl="1" indent="-457200">
              <a:lnSpc>
                <a:spcPct val="120000"/>
              </a:lnSpc>
            </a:pPr>
            <a:r>
              <a:rPr lang="en-US" sz="3200" dirty="0"/>
              <a:t>Who populates the Charge Capture/Patient Encounter List and when? </a:t>
            </a:r>
          </a:p>
          <a:p>
            <a:pPr marL="914389" lvl="1" indent="-457200">
              <a:lnSpc>
                <a:spcPct val="120000"/>
              </a:lnSpc>
            </a:pPr>
            <a:r>
              <a:rPr lang="en-US" sz="3200" dirty="0"/>
              <a:t>Who reviews Trauma ICU Admitted patients bed assignment to confirm they are listed under the Trauma Service?</a:t>
            </a:r>
          </a:p>
          <a:p>
            <a:pPr marL="914389" lvl="1" indent="-457200">
              <a:lnSpc>
                <a:spcPct val="120000"/>
              </a:lnSpc>
            </a:pPr>
            <a:r>
              <a:rPr lang="en-US" sz="3200" dirty="0"/>
              <a:t>How do you plan to reconcile these charges?</a:t>
            </a:r>
          </a:p>
          <a:p>
            <a:pPr marL="914389" lvl="1" indent="-457200">
              <a:lnSpc>
                <a:spcPct val="120000"/>
              </a:lnSpc>
            </a:pPr>
            <a:r>
              <a:rPr lang="en-US" sz="3200" dirty="0"/>
              <a:t>Does revenue get directed to your trauma cost center?</a:t>
            </a:r>
          </a:p>
          <a:p>
            <a:pPr marL="1087423" lvl="2" indent="-457200">
              <a:lnSpc>
                <a:spcPct val="120000"/>
              </a:lnSpc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457200" indent="-457200"/>
            <a:endParaRPr lang="en-US" sz="19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D68052-D3F0-B7DB-4D0E-090911BA7F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0534" y="1423699"/>
            <a:ext cx="4134539" cy="47532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5D095-E8E4-7826-D04E-427DC27C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0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F69D-D0BC-3C3E-067C-2BB898C6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Build Your Charge Capture/Trauma Patient Encounter List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978BF4-D075-C9DA-9D27-1CDA000126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905" y="2248348"/>
            <a:ext cx="5993095" cy="23465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F718FB-8A53-EC87-5DA8-D9052891A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b="12895"/>
          <a:stretch>
            <a:fillRect/>
          </a:stretch>
        </p:blipFill>
        <p:spPr>
          <a:xfrm>
            <a:off x="6095999" y="2248348"/>
            <a:ext cx="5993095" cy="23465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C5194-3E6F-FBA0-BA50-B4DE62FE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F8DFC-DE0B-B870-D127-E211F288F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D21B-739A-B013-5F38-05AF6BED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Build a Trauma Finance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7787F-FE83-5EE4-789D-F0DB5E8621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457200" indent="-457200"/>
            <a:endParaRPr lang="en-US" sz="19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DDD7A-404D-03DB-D1D8-61F3FBBE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8D9420-453A-7526-AF45-6DA8ECF33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834" y="1212577"/>
            <a:ext cx="3015235" cy="5102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C48A86-57E5-A425-F291-91610815F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1" y="2279770"/>
            <a:ext cx="7251954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756D-057C-C7BE-E552-97D9CCB1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15" y="-20782"/>
            <a:ext cx="11739769" cy="1212575"/>
          </a:xfrm>
        </p:spPr>
        <p:txBody>
          <a:bodyPr/>
          <a:lstStyle/>
          <a:p>
            <a:r>
              <a:rPr lang="en-US" dirty="0"/>
              <a:t>Next Steps: Start Trauma Finance Reconciliation – Trauma Charges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DC3B8-E801-4ADC-32D2-B00FA99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17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A3395-6509-4317-9FD9-F49DE1B1F581}"/>
              </a:ext>
            </a:extLst>
          </p:cNvPr>
          <p:cNvSpPr/>
          <p:nvPr/>
        </p:nvSpPr>
        <p:spPr>
          <a:xfrm>
            <a:off x="6096000" y="3740727"/>
            <a:ext cx="1988127" cy="218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040401-7BA0-569F-06D8-E9E731FE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4384964"/>
            <a:ext cx="1999661" cy="4156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9F109F-B140-B6F9-783B-5585C576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5163211"/>
            <a:ext cx="1999661" cy="415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C8723-CE0B-AD41-06C4-0454FD599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6014246"/>
            <a:ext cx="2005758" cy="241777"/>
          </a:xfrm>
          <a:prstGeom prst="rect">
            <a:avLst/>
          </a:prstGeom>
        </p:spPr>
      </p:pic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C0CC2B49-C209-2D29-76CA-3A43679143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96000" y="1279154"/>
            <a:ext cx="4838030" cy="4897809"/>
          </a:xfrm>
          <a:prstGeom prst="rect">
            <a:avLst/>
          </a:prstGeom>
        </p:spPr>
      </p:pic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B1CCDF8B-3B29-BBE2-372B-0F32CD14AC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rcRect l="49198" r="24331"/>
          <a:stretch>
            <a:fillRect/>
          </a:stretch>
        </p:blipFill>
        <p:spPr>
          <a:xfrm>
            <a:off x="1792510" y="2219668"/>
            <a:ext cx="2207989" cy="30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E60D1-26B8-405E-AD3B-341FC444A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EEF6-D4B3-ACD4-D161-CC27963E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95" y="0"/>
            <a:ext cx="11926805" cy="1212575"/>
          </a:xfrm>
        </p:spPr>
        <p:txBody>
          <a:bodyPr anchor="ctr">
            <a:normAutofit/>
          </a:bodyPr>
          <a:lstStyle/>
          <a:p>
            <a:r>
              <a:rPr lang="en-US" dirty="0"/>
              <a:t>Next Steps: Start Trauma Finance Reconciliation – Trauma Charges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784B16-5BED-5EF6-E682-A839DB3FA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082" y="1555461"/>
            <a:ext cx="7232073" cy="458556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E1F61-AE2B-E6CD-8A4D-57FB8978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FF2F3-BCD8-EFE6-C3BC-B2818F07C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EDCD-F95E-E375-6761-D3CB86A8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15" y="-20782"/>
            <a:ext cx="11739769" cy="1212575"/>
          </a:xfrm>
        </p:spPr>
        <p:txBody>
          <a:bodyPr/>
          <a:lstStyle/>
          <a:p>
            <a:r>
              <a:rPr lang="en-US" dirty="0"/>
              <a:t>Next Steps: Start Trauma Finance Reconciliation – Trauma Charges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D86AF8-7C43-CE9B-FD94-21DB3CDCE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5290" b="190"/>
          <a:stretch>
            <a:fillRect/>
          </a:stretch>
        </p:blipFill>
        <p:spPr>
          <a:xfrm>
            <a:off x="838200" y="1598694"/>
            <a:ext cx="5257800" cy="41370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471F4-B0D3-DD7D-FC3C-BB64F21A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19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2ED058B-9822-9166-C387-CE768216E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0132" r="24599"/>
          <a:stretch>
            <a:fillRect/>
          </a:stretch>
        </p:blipFill>
        <p:spPr>
          <a:xfrm>
            <a:off x="8426923" y="2398799"/>
            <a:ext cx="1849686" cy="26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1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5027-56D5-CAE0-3358-1B2FBE25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4B4D4-36B0-84E5-F0D7-2FBDB110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93E39-EF8E-7F2A-428B-35971B0A704D}"/>
              </a:ext>
            </a:extLst>
          </p:cNvPr>
          <p:cNvSpPr txBox="1"/>
          <p:nvPr/>
        </p:nvSpPr>
        <p:spPr>
          <a:xfrm>
            <a:off x="799452" y="1652029"/>
            <a:ext cx="28889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65286D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No Disclosures</a:t>
            </a:r>
          </a:p>
        </p:txBody>
      </p:sp>
    </p:spTree>
    <p:extLst>
      <p:ext uri="{BB962C8B-B14F-4D97-AF65-F5344CB8AC3E}">
        <p14:creationId xmlns:p14="http://schemas.microsoft.com/office/powerpoint/2010/main" val="1057188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0E15-8E3C-BB68-2D8C-822F96DDD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E207-029D-FB73-CFAE-9CE25CEC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0"/>
            <a:ext cx="12191999" cy="121257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Next Steps: Start Trauma Finance Reconciliation – Trauma ICU Charges</a:t>
            </a:r>
          </a:p>
        </p:txBody>
      </p:sp>
      <p:pic>
        <p:nvPicPr>
          <p:cNvPr id="16" name="Content Placeholder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761AE3-EFBC-AF24-5CDF-0E86E8BEA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547" y="1825625"/>
            <a:ext cx="6694368" cy="435133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A6AE0-5BB9-DE46-7D76-C1670892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AC27-C101-CEED-5576-1801637F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7031-DF47-7439-4809-5470EDE0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2"/>
            <a:ext cx="11798150" cy="121257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Next Steps: Start Trauma Finance Reconciliation – Trauma ICU Charges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A9A947-664D-7D98-E2D3-B69B0FAFC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371"/>
          <a:stretch>
            <a:fillRect/>
          </a:stretch>
        </p:blipFill>
        <p:spPr>
          <a:xfrm>
            <a:off x="718931" y="1392383"/>
            <a:ext cx="10515600" cy="4784582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89029-42F9-3D36-4D2D-C7DBB881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DF827-4DA0-F56E-ED54-FE917B930FC8}"/>
              </a:ext>
            </a:extLst>
          </p:cNvPr>
          <p:cNvSpPr/>
          <p:nvPr/>
        </p:nvSpPr>
        <p:spPr>
          <a:xfrm>
            <a:off x="6681355" y="3179618"/>
            <a:ext cx="2618509" cy="249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F84C1-ADE5-105F-FDFB-D7C6A2C75706}"/>
              </a:ext>
            </a:extLst>
          </p:cNvPr>
          <p:cNvSpPr/>
          <p:nvPr/>
        </p:nvSpPr>
        <p:spPr>
          <a:xfrm>
            <a:off x="9227127" y="3834245"/>
            <a:ext cx="1620982" cy="143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EDE4BE-D019-A58B-C990-7CB40C19C82E}"/>
              </a:ext>
            </a:extLst>
          </p:cNvPr>
          <p:cNvSpPr/>
          <p:nvPr/>
        </p:nvSpPr>
        <p:spPr>
          <a:xfrm>
            <a:off x="9299864" y="3979718"/>
            <a:ext cx="1101436" cy="141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A36DB-6B01-2E84-2570-5FF3CA13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55" y="3765124"/>
            <a:ext cx="2633700" cy="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0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6ACA6-DC70-211C-E4B5-23440E694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0B50-9B93-B5C9-A2A2-4D56F904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"/>
            <a:ext cx="11746195" cy="121257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Next Steps: Start Trauma Finance Reconciliation – Trauma ICU Charges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3C6F1-2020-7BC1-F2C7-A1CC9600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C61F7F-E401-F854-8263-10A307A0B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85" r="49379"/>
          <a:stretch>
            <a:fillRect/>
          </a:stretch>
        </p:blipFill>
        <p:spPr>
          <a:xfrm>
            <a:off x="1487016" y="2410741"/>
            <a:ext cx="1838075" cy="26458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C7292BB-EF0C-A131-86B5-81EAD86CE923}"/>
              </a:ext>
            </a:extLst>
          </p:cNvPr>
          <p:cNvSpPr/>
          <p:nvPr/>
        </p:nvSpPr>
        <p:spPr>
          <a:xfrm>
            <a:off x="5257800" y="4177145"/>
            <a:ext cx="2992582" cy="457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193F96-A9B3-ECFF-3038-E0BC9C9C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486400"/>
            <a:ext cx="2317173" cy="3740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7DA7BD-9981-73FD-7568-197D71310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80" y="1356868"/>
            <a:ext cx="6277851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9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C9063-083F-88C4-1CC8-AEDE98ACB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6F31-E815-8ED1-29F9-7BC37E9F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8" y="2"/>
            <a:ext cx="11783291" cy="121257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Next Steps: Start Trauma Finance Reconciliation – Trauma ICU Charges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053867-935E-0F69-9C26-477D2780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127" b="1"/>
          <a:stretch>
            <a:fillRect/>
          </a:stretch>
        </p:blipFill>
        <p:spPr>
          <a:xfrm>
            <a:off x="718931" y="1496291"/>
            <a:ext cx="10515600" cy="468067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7444E-2DD9-BBF9-E2AD-48E7C6EB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68269-BFB7-0B38-6D9B-474470E6B03B}"/>
              </a:ext>
            </a:extLst>
          </p:cNvPr>
          <p:cNvSpPr/>
          <p:nvPr/>
        </p:nvSpPr>
        <p:spPr>
          <a:xfrm>
            <a:off x="955964" y="5538355"/>
            <a:ext cx="3522518" cy="638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AB782-E62B-F49B-DAA7-8372FCC9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CCE9-83CE-72A6-94D7-341BE31E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"/>
            <a:ext cx="11814464" cy="121257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Next Steps: Start Trauma Finance Reconciliation – Trauma ICU Charges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8C0EB7-4D29-C6D9-BCEC-E2A4822A1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15" y="1825625"/>
            <a:ext cx="7344032" cy="435133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EB18B-6B30-59AD-6A9F-9703D5F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38EF1-A24C-244F-535A-CA907D41569E}"/>
              </a:ext>
            </a:extLst>
          </p:cNvPr>
          <p:cNvSpPr/>
          <p:nvPr/>
        </p:nvSpPr>
        <p:spPr>
          <a:xfrm>
            <a:off x="2753591" y="3803073"/>
            <a:ext cx="883227" cy="2161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6FCA-767E-DAD6-D825-6E4226885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04C-B642-C20A-0E6B-2A17F79A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1" y="2"/>
            <a:ext cx="11850104" cy="121257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Next Steps: Start Trauma Finance Reconciliation – Trauma ICU Charges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F2C5C-DE71-53A4-1CF9-198A1AC9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0D2F2E-83BC-27EA-28D7-323A6FCDB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" r="49227" b="41466"/>
          <a:stretch>
            <a:fillRect/>
          </a:stretch>
        </p:blipFill>
        <p:spPr>
          <a:xfrm>
            <a:off x="1425103" y="2384765"/>
            <a:ext cx="5256252" cy="2841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ED95F1-7C7C-8EA3-F9D9-CC2747B1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587"/>
          <a:stretch>
            <a:fillRect/>
          </a:stretch>
        </p:blipFill>
        <p:spPr>
          <a:xfrm>
            <a:off x="8432948" y="2417780"/>
            <a:ext cx="1843662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80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4A31-F19E-7893-A182-C9CEFF1D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2"/>
            <a:ext cx="10515600" cy="1212575"/>
          </a:xfrm>
        </p:spPr>
        <p:txBody>
          <a:bodyPr anchor="ctr">
            <a:normAutofit/>
          </a:bodyPr>
          <a:lstStyle/>
          <a:p>
            <a:r>
              <a:rPr lang="en-US" dirty="0"/>
              <a:t>Next Steps: Work to Improve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4BED-48A6-2BC7-E6E3-B4E5FC011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 to increase revenue by:</a:t>
            </a:r>
          </a:p>
          <a:p>
            <a:pPr marL="914389" lvl="1" indent="-457200"/>
            <a:r>
              <a:rPr lang="en-US" dirty="0"/>
              <a:t>Detailed/correct injury diagnoses</a:t>
            </a:r>
          </a:p>
          <a:p>
            <a:pPr marL="914389" lvl="1" indent="-457200"/>
            <a:r>
              <a:rPr lang="en-US" dirty="0"/>
              <a:t>Ensuring trauma activation details are documented</a:t>
            </a:r>
          </a:p>
          <a:p>
            <a:pPr marL="914389" lvl="1" indent="-457200"/>
            <a:r>
              <a:rPr lang="en-US" dirty="0"/>
              <a:t>Ensuring accurate ESI acuity and documentation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Nursing documentation can also support critical care provider and/or hospital billing.</a:t>
            </a:r>
          </a:p>
        </p:txBody>
      </p:sp>
      <p:pic>
        <p:nvPicPr>
          <p:cNvPr id="7" name="Content Placeholder 6" descr="A diagram of a risk management process&#10;&#10;AI-generated content may be incorrect.">
            <a:extLst>
              <a:ext uri="{FF2B5EF4-FFF2-40B4-BE49-F238E27FC236}">
                <a16:creationId xmlns:a16="http://schemas.microsoft.com/office/drawing/2014/main" id="{4423D99A-6F97-C41E-87EC-F0E46FF27A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06685" y="1198040"/>
            <a:ext cx="3553226" cy="5078582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4C3F9-D9B2-4211-1D3A-35E3CBF9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7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C659-8E11-95EE-FD35-693F68BF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Develop a Trauma PI Finance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191D-68CB-464D-2734-F3BEB95F3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Strongly recommended by TCAA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current practice and ensure accuracy in billing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Include: </a:t>
            </a:r>
          </a:p>
          <a:p>
            <a:pPr marL="800089" lvl="1" indent="-342900"/>
            <a:r>
              <a:rPr lang="en-US" sz="2100" dirty="0"/>
              <a:t>Trauma Program Manager/Director</a:t>
            </a:r>
          </a:p>
          <a:p>
            <a:pPr marL="800089" lvl="1" indent="-342900"/>
            <a:r>
              <a:rPr lang="en-US" sz="2100" dirty="0"/>
              <a:t>Trauma PI Coordinator</a:t>
            </a:r>
          </a:p>
          <a:p>
            <a:pPr marL="800089" lvl="1" indent="-342900"/>
            <a:r>
              <a:rPr lang="en-US" sz="2100" dirty="0"/>
              <a:t>Billing/Coding Team</a:t>
            </a:r>
          </a:p>
          <a:p>
            <a:pPr marL="800089" lvl="1" indent="-342900"/>
            <a:r>
              <a:rPr lang="en-US" sz="2100" dirty="0"/>
              <a:t>Revenue &amp; Integrity Team</a:t>
            </a:r>
          </a:p>
          <a:p>
            <a:pPr marL="800089" lvl="1" indent="-342900"/>
            <a:r>
              <a:rPr lang="en-US" sz="2100" dirty="0"/>
              <a:t>Denial Avoidance Team</a:t>
            </a:r>
          </a:p>
          <a:p>
            <a:pPr marL="800089" lvl="1" indent="-342900"/>
            <a:r>
              <a:rPr lang="en-US" sz="2100" dirty="0"/>
              <a:t>Chargemaster</a:t>
            </a:r>
          </a:p>
          <a:p>
            <a:pPr marL="800089" lvl="1" indent="-342900"/>
            <a:r>
              <a:rPr lang="en-US" sz="2100" dirty="0"/>
              <a:t>Revenue Leadership</a:t>
            </a:r>
          </a:p>
          <a:p>
            <a:pPr marL="800089" lvl="1" indent="-342900"/>
            <a:r>
              <a:rPr lang="en-US" sz="2100" dirty="0"/>
              <a:t>HIM team</a:t>
            </a:r>
          </a:p>
          <a:p>
            <a:pPr marL="800089" lvl="1" indent="-342900"/>
            <a:r>
              <a:rPr lang="en-US" sz="2100" dirty="0"/>
              <a:t>Registration team</a:t>
            </a:r>
          </a:p>
          <a:p>
            <a:pPr marL="800089" lvl="1" indent="-342900"/>
            <a:r>
              <a:rPr lang="en-US" sz="2100" dirty="0"/>
              <a:t>Trauma Registry lead</a:t>
            </a:r>
          </a:p>
          <a:p>
            <a:pPr marL="800089" lvl="1" indent="-342900"/>
            <a:r>
              <a:rPr lang="en-US" sz="2100" dirty="0"/>
              <a:t>Executive leadership champion/sponsor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5B64-61FB-B7EB-F451-93BFCEAB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93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BBF1-25F3-E822-146F-14543941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Step: Use Your New Trauma Finance Knowledge on Senior Leadership!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0EBBB-2564-E0BF-24EE-50B670955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095" y="1506683"/>
            <a:ext cx="5269089" cy="4708888"/>
          </a:xfrm>
        </p:spPr>
        <p:txBody>
          <a:bodyPr>
            <a:normAutofit/>
          </a:bodyPr>
          <a:lstStyle/>
          <a:p>
            <a:r>
              <a:rPr lang="en-US" dirty="0"/>
              <a:t>If requesting new/additional FTE/resources, add as much information to your SBAR as possible:</a:t>
            </a:r>
          </a:p>
          <a:p>
            <a:pPr marL="914389" lvl="1" indent="-457200"/>
            <a:r>
              <a:rPr lang="en-US" dirty="0"/>
              <a:t>Include the data that supports your request</a:t>
            </a:r>
          </a:p>
          <a:p>
            <a:pPr marL="914389" lvl="1" indent="-457200"/>
            <a:r>
              <a:rPr lang="en-US" dirty="0"/>
              <a:t>ACS standards and/or previous weakness/OFIs</a:t>
            </a:r>
          </a:p>
          <a:p>
            <a:pPr marL="914389" lvl="1" indent="-457200"/>
            <a:r>
              <a:rPr lang="en-US" dirty="0"/>
              <a:t>BCBS/MTQIP contributions</a:t>
            </a:r>
          </a:p>
          <a:p>
            <a:pPr marL="914389" lvl="1" indent="-457200"/>
            <a:r>
              <a:rPr lang="en-US" dirty="0"/>
              <a:t>Grants/Philanthropy</a:t>
            </a:r>
          </a:p>
          <a:p>
            <a:pPr marL="914389" lvl="1" indent="-457200"/>
            <a:r>
              <a:rPr lang="en-US" dirty="0"/>
              <a:t>How you’ve worked to increase trauma revenue</a:t>
            </a:r>
          </a:p>
          <a:p>
            <a:pPr marL="914389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DC7CA-207B-CD0A-67BA-1E968087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2B8AB-ACD6-8E8B-70EB-BE72745B4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37" y="3036565"/>
            <a:ext cx="6093540" cy="16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6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D33FC-182A-9B4B-B00C-4D1CA0530F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1085" y="6103455"/>
            <a:ext cx="2743200" cy="365125"/>
          </a:xfrm>
        </p:spPr>
        <p:txBody>
          <a:bodyPr/>
          <a:lstStyle/>
          <a:p>
            <a:fld id="{1DD94B5B-D30F-4545-8249-7FFD9D2FA383}" type="slidenum">
              <a:rPr lang="en-US" smtClean="0"/>
              <a:t>29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9FEF8-7669-852E-8868-92868BB0E242}"/>
              </a:ext>
            </a:extLst>
          </p:cNvPr>
          <p:cNvSpPr txBox="1"/>
          <p:nvPr/>
        </p:nvSpPr>
        <p:spPr>
          <a:xfrm>
            <a:off x="4973237" y="851761"/>
            <a:ext cx="224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C7E7F-2800-9A72-33E2-769CD7F6E663}"/>
              </a:ext>
            </a:extLst>
          </p:cNvPr>
          <p:cNvSpPr txBox="1"/>
          <p:nvPr/>
        </p:nvSpPr>
        <p:spPr>
          <a:xfrm>
            <a:off x="4749800" y="5701242"/>
            <a:ext cx="2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955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91AD-CE2E-9DC6-1F58-9CC5FA7B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FB70-960E-2AC3-3DA3-5ACC01861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Describe key trauma finance principles/codes/charges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Share common gaps in charge capture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Share how we applied these learnings at Trinity Health Oakland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Outline next steps to advance your trauma finance stewardship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E5880-7236-3936-A49E-9DFA03D1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212BE-8E52-2A04-00D7-B3005AD5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59" y="3843280"/>
            <a:ext cx="9406943" cy="23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9671-4806-8A61-160A-14BC6D3F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 Finance and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A58D6-9F0B-1521-C3CF-AEFA77F64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1316486"/>
            <a:ext cx="10515600" cy="49643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expenses and revenue involved in maintaining trauma center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cost of saving lives includes (but is not limited to):</a:t>
            </a:r>
          </a:p>
          <a:p>
            <a:pPr marL="914389" lvl="1" indent="-457200"/>
            <a:r>
              <a:rPr lang="en-US" dirty="0"/>
              <a:t>On-call contracts</a:t>
            </a:r>
          </a:p>
          <a:p>
            <a:pPr marL="914389" lvl="1" indent="-457200"/>
            <a:r>
              <a:rPr lang="en-US" dirty="0"/>
              <a:t>In-house staff FTE</a:t>
            </a:r>
          </a:p>
          <a:p>
            <a:pPr marL="914389" lvl="1" indent="-457200"/>
            <a:r>
              <a:rPr lang="en-US" dirty="0"/>
              <a:t>Resources to maintain ACS standards (e.g. peds readiness/</a:t>
            </a:r>
            <a:r>
              <a:rPr lang="en-US" dirty="0" err="1"/>
              <a:t>Eprep</a:t>
            </a:r>
            <a:r>
              <a:rPr lang="en-US" dirty="0"/>
              <a:t>)</a:t>
            </a:r>
          </a:p>
          <a:p>
            <a:pPr marL="914389" lvl="1" indent="-457200"/>
            <a:r>
              <a:rPr lang="en-US" dirty="0"/>
              <a:t>Equipment (think big)</a:t>
            </a:r>
          </a:p>
          <a:p>
            <a:pPr marL="914389" lvl="1" indent="-457200"/>
            <a:r>
              <a:rPr lang="en-US" dirty="0"/>
              <a:t>Trauma registries, trauma administrative staff </a:t>
            </a:r>
            <a:r>
              <a:rPr lang="en-US" dirty="0" err="1"/>
              <a:t>etc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It’s also important to understand how your program indirectly adds value!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409A1-D39F-3BB7-9A54-59059E88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2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B9D1-E2F5-1CC2-935E-DA802088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068x - Revenue Category for Trauma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7012-C760-271C-9F7D-0BEE5A431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4727"/>
            <a:ext cx="10321636" cy="472223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800" dirty="0"/>
              <a:t>Revenue category for trauma centers:</a:t>
            </a:r>
          </a:p>
          <a:p>
            <a:pPr lvl="1"/>
            <a:r>
              <a:rPr lang="en-US" sz="2400" dirty="0"/>
              <a:t>“068x”</a:t>
            </a:r>
          </a:p>
          <a:p>
            <a:pPr lvl="1"/>
            <a:r>
              <a:rPr lang="en-US" sz="2400" dirty="0"/>
              <a:t>Level 1 = 0681</a:t>
            </a:r>
          </a:p>
          <a:p>
            <a:pPr lvl="1"/>
            <a:r>
              <a:rPr lang="en-US" sz="2400" dirty="0"/>
              <a:t>Level 2 = 0682 </a:t>
            </a:r>
          </a:p>
          <a:p>
            <a:pPr lvl="1"/>
            <a:r>
              <a:rPr lang="en-US" sz="2400" dirty="0"/>
              <a:t>Level 3 = 0683</a:t>
            </a:r>
          </a:p>
          <a:p>
            <a:pPr lvl="1"/>
            <a:r>
              <a:rPr lang="en-US" sz="2400" dirty="0"/>
              <a:t>Level 4 = 0684</a:t>
            </a:r>
          </a:p>
          <a:p>
            <a:pPr marL="233356" lvl="1" indent="0">
              <a:buNone/>
            </a:pPr>
            <a:endParaRPr lang="en-US" sz="2400" dirty="0"/>
          </a:p>
          <a:p>
            <a:pPr indent="-223833"/>
            <a:r>
              <a:rPr lang="en-US" sz="2700" dirty="0"/>
              <a:t>Trinity Health Oakland Level II Trauma Center = 068</a:t>
            </a:r>
            <a:r>
              <a:rPr lang="en-US" sz="2700" b="1" u="sng" dirty="0"/>
              <a:t>2</a:t>
            </a:r>
          </a:p>
          <a:p>
            <a:pPr lvl="1"/>
            <a:r>
              <a:rPr lang="en-US" sz="2400" dirty="0"/>
              <a:t>Reported when </a:t>
            </a:r>
            <a:r>
              <a:rPr lang="en-US" sz="2400" b="1" dirty="0"/>
              <a:t>pre-notification</a:t>
            </a:r>
            <a:r>
              <a:rPr lang="en-US" sz="2400" dirty="0"/>
              <a:t> documented </a:t>
            </a:r>
          </a:p>
          <a:p>
            <a:pPr lvl="1"/>
            <a:r>
              <a:rPr lang="en-US" sz="2400" dirty="0"/>
              <a:t>Not limited to admitted patients</a:t>
            </a:r>
          </a:p>
          <a:p>
            <a:pPr lvl="1"/>
            <a:r>
              <a:rPr lang="en-US" sz="2400" dirty="0"/>
              <a:t>Tied to FL14 type 5</a:t>
            </a:r>
          </a:p>
          <a:p>
            <a:pPr indent="-223833"/>
            <a:endParaRPr lang="en-US" sz="2700" dirty="0"/>
          </a:p>
          <a:p>
            <a:pPr lvl="0"/>
            <a:r>
              <a:rPr lang="en-US" sz="2400" dirty="0"/>
              <a:t>Pre-notification may be obtained from: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EMS/Fire/</a:t>
            </a:r>
            <a:r>
              <a:rPr lang="en-US" sz="2400" dirty="0"/>
              <a:t>Police/ Helicopter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Referring hospital, Urgent Care, Physician, Office and/or Clinic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Arriving by private vehicle through ED triage is NOT pre-notification.</a:t>
            </a:r>
          </a:p>
          <a:p>
            <a:endParaRPr lang="en-US" sz="2400" dirty="0"/>
          </a:p>
          <a:p>
            <a:pPr indent="-223833"/>
            <a:endParaRPr lang="en-US" sz="2700" dirty="0"/>
          </a:p>
          <a:p>
            <a:pPr marL="23335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AD28B-061A-65D3-C441-428FCE92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5</a:t>
            </a:fld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8479A45-66AF-4956-D116-80CFB1EC270B}"/>
              </a:ext>
            </a:extLst>
          </p:cNvPr>
          <p:cNvSpPr/>
          <p:nvPr/>
        </p:nvSpPr>
        <p:spPr>
          <a:xfrm>
            <a:off x="267109" y="301214"/>
            <a:ext cx="451822" cy="5056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1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4C396-3A07-C153-8678-8EC9522DA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EA5C-F0FC-8BD6-7537-FAB623E8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068x - Revenue Category for Trauma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4BAAF-7174-A5F6-8549-333707EFE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81991"/>
            <a:ext cx="10165773" cy="4794973"/>
          </a:xfrm>
        </p:spPr>
        <p:txBody>
          <a:bodyPr>
            <a:normAutofit/>
          </a:bodyPr>
          <a:lstStyle/>
          <a:p>
            <a:r>
              <a:rPr lang="en-US" sz="2800" b="1" dirty="0"/>
              <a:t>Don’t worry – if you can’t capture a 068x response fee, an ED 450 Service Code can be utilized if trauma activation services were rendered WITHOUT pre-notification.</a:t>
            </a:r>
            <a:endParaRPr lang="en-US" sz="2700" b="1" dirty="0"/>
          </a:p>
          <a:p>
            <a:pPr lvl="1"/>
            <a:endParaRPr lang="en-US" sz="2400" dirty="0"/>
          </a:p>
          <a:p>
            <a:r>
              <a:rPr lang="en-US" sz="2400" u="sng" dirty="0"/>
              <a:t>OFIs: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Determine if you center reviews your Full and Partial activation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ED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Pre-hospital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Track your pre-notification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E09D5-69C3-467D-FA50-BC0D0DE8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6</a:t>
            </a:fld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12A1C9BA-F13E-BDDE-6983-03C9778D5488}"/>
              </a:ext>
            </a:extLst>
          </p:cNvPr>
          <p:cNvSpPr/>
          <p:nvPr/>
        </p:nvSpPr>
        <p:spPr>
          <a:xfrm>
            <a:off x="267109" y="301214"/>
            <a:ext cx="451822" cy="5056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3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8CC82C-5408-EF26-1793-970514C9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FL14 type 5 – Primary Indicator of Trauma Patients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9F7BE-7A2E-2E1B-BB61-6EB6569D5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3486" b="3343"/>
          <a:stretch>
            <a:fillRect/>
          </a:stretch>
        </p:blipFill>
        <p:spPr>
          <a:xfrm>
            <a:off x="285135" y="1288026"/>
            <a:ext cx="5534752" cy="472549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6D7D3-D02E-1D2E-D846-3B2EADEB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0229"/>
            <a:ext cx="5734665" cy="5053779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Only for Full/Partial trauma activations</a:t>
            </a:r>
          </a:p>
          <a:p>
            <a:pPr lvl="2"/>
            <a:r>
              <a:rPr lang="en-US" dirty="0"/>
              <a:t>With or without pre-notification</a:t>
            </a:r>
          </a:p>
          <a:p>
            <a:pPr lvl="2"/>
            <a:r>
              <a:rPr lang="en-US" sz="2100" dirty="0"/>
              <a:t>Tied to 068x code</a:t>
            </a:r>
          </a:p>
          <a:p>
            <a:pPr lvl="1"/>
            <a:endParaRPr lang="en-US" sz="2400" dirty="0"/>
          </a:p>
          <a:p>
            <a:pPr marL="233356" lvl="1" indent="0">
              <a:buNone/>
            </a:pPr>
            <a:r>
              <a:rPr lang="en-US" sz="2400" u="sng" dirty="0"/>
              <a:t>OFIs:</a:t>
            </a:r>
          </a:p>
          <a:p>
            <a:pPr lvl="1"/>
            <a:r>
              <a:rPr lang="en-US" sz="2400" dirty="0"/>
              <a:t>Determine who updates the admission type in your EMR</a:t>
            </a:r>
          </a:p>
          <a:p>
            <a:pPr lvl="1"/>
            <a:r>
              <a:rPr lang="en-US" sz="2400" dirty="0"/>
              <a:t>Educate your TRs/MCRs</a:t>
            </a:r>
          </a:p>
          <a:p>
            <a:pPr lvl="1"/>
            <a:r>
              <a:rPr lang="en-US" sz="2400" dirty="0"/>
              <a:t>Determine a way to communicate patients that are seen on consult (e.g. Charge Capture/Trauma patient encounter list)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A6AAD-77F9-983C-C4D2-7898260C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6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7BDB-6F7F-B5D4-86E6-B1AC3BF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Revenue Code 0208 – Trauma Patients in the ICU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018E-AD5B-668B-F4EE-75A418EFD1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used for trauma pts admitted to 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Trauma MUST follow the patient throughout their entire ICU stay to utilize 0208</a:t>
            </a:r>
          </a:p>
          <a:p>
            <a:endParaRPr lang="en-US" sz="2400" dirty="0"/>
          </a:p>
          <a:p>
            <a:r>
              <a:rPr lang="en-US" sz="2400" u="sng" dirty="0"/>
              <a:t>OFIs: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Reconcile Trauma ICU charges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ICU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your TRs/MCRs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7BB858-E007-95CC-C3A3-896597BE8F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714500"/>
            <a:ext cx="5839691" cy="37926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E6EEB-CD6B-6C0D-0970-EAED69EB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8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7123C-1454-5969-E94C-5F0E694479E7}"/>
              </a:ext>
            </a:extLst>
          </p:cNvPr>
          <p:cNvSpPr/>
          <p:nvPr/>
        </p:nvSpPr>
        <p:spPr>
          <a:xfrm>
            <a:off x="9216736" y="3917373"/>
            <a:ext cx="1059873" cy="623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9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7086-0C4E-30D9-5A08-0244C28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2"/>
            <a:ext cx="10515600" cy="1212575"/>
          </a:xfrm>
        </p:spPr>
        <p:txBody>
          <a:bodyPr anchor="ctr">
            <a:normAutofit/>
          </a:bodyPr>
          <a:lstStyle/>
          <a:p>
            <a:r>
              <a:rPr lang="en-US" dirty="0"/>
              <a:t>Know Your Payor Mix / Payor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B508-68AB-2B01-7C6E-4F90FBD7E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Major Payers: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Medicare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Medicaid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Commercial insurance</a:t>
            </a:r>
          </a:p>
          <a:p>
            <a:pPr marL="233356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233356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Inpatient and outpatient hospital payments to hospitals vary by payor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85299-C69B-6DFE-EDA1-125AAB4D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823" y="6431446"/>
            <a:ext cx="33192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DD94B5B-D30F-4545-8249-7FFD9D2FA38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8AF70-66BF-1EA4-F132-BA2D40C88E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5506" y="2130014"/>
            <a:ext cx="1108038" cy="3410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63CE921-3C7F-77F8-BFB5-B76508149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4733" y="1517117"/>
            <a:ext cx="53230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F6B6B"/>
      </a:dk1>
      <a:lt1>
        <a:srgbClr val="FFFFFF"/>
      </a:lt1>
      <a:dk2>
        <a:srgbClr val="69858E"/>
      </a:dk2>
      <a:lt2>
        <a:srgbClr val="C0E1F1"/>
      </a:lt2>
      <a:accent1>
        <a:srgbClr val="B9C844"/>
      </a:accent1>
      <a:accent2>
        <a:srgbClr val="7FA2B2"/>
      </a:accent2>
      <a:accent3>
        <a:srgbClr val="A5A5A5"/>
      </a:accent3>
      <a:accent4>
        <a:srgbClr val="C0E1F1"/>
      </a:accent4>
      <a:accent5>
        <a:srgbClr val="C4D444"/>
      </a:accent5>
      <a:accent6>
        <a:srgbClr val="A4A49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 Lifestyle Medicine_Template_123" id="{978DFAC9-C235-0A41-827F-A774C3756075}" vid="{B7D81DAE-FA9A-C54D-B04E-399129640DBF}"/>
    </a:ext>
  </a:extLst>
</a:theme>
</file>

<file path=ppt/theme/theme2.xml><?xml version="1.0" encoding="utf-8"?>
<a:theme xmlns:a="http://schemas.openxmlformats.org/drawingml/2006/main" name="1_Office Theme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 Lifestyle Medicine_Template_123" id="{978DFAC9-C235-0A41-827F-A774C3756075}" vid="{B7D81DAE-FA9A-C54D-B04E-399129640D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A17685F2DE0B4A951FE27DF79EE5D4" ma:contentTypeVersion="15" ma:contentTypeDescription="Create a new document." ma:contentTypeScope="" ma:versionID="234d5272f6c684d9286e59b9520073e8">
  <xsd:schema xmlns:xsd="http://www.w3.org/2001/XMLSchema" xmlns:xs="http://www.w3.org/2001/XMLSchema" xmlns:p="http://schemas.microsoft.com/office/2006/metadata/properties" xmlns:ns2="b8bac769-1f9d-4ac0-a251-e097c2e42749" xmlns:ns3="d2cccd37-1529-4bdb-80e4-007982c42467" targetNamespace="http://schemas.microsoft.com/office/2006/metadata/properties" ma:root="true" ma:fieldsID="6fedf3c72b548f5a373200cba117fd6f" ns2:_="" ns3:_="">
    <xsd:import namespace="b8bac769-1f9d-4ac0-a251-e097c2e42749"/>
    <xsd:import namespace="d2cccd37-1529-4bdb-80e4-007982c42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  <xsd:element ref="ns2:PHIConfidential" minOccurs="0"/>
                <xsd:element ref="ns2:PHIConfidentialHighSev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ac769-1f9d-4ac0-a251-e097c2e42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PHIConfidential" ma:index="20" nillable="true" ma:displayName="PHIConfidential" ma:internalName="PHIConfidential">
      <xsd:simpleType>
        <xsd:restriction base="dms:Text"/>
      </xsd:simpleType>
    </xsd:element>
    <xsd:element name="PHIConfidentialHighSev" ma:index="21" nillable="true" ma:displayName="PHIConfidentialHighSev" ma:internalName="PHIConfidentialHighSev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ccd37-1529-4bdb-80e4-007982c4246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ac722c-3bb7-4bb3-a1c3-6b375b3a4ec6}" ma:internalName="TaxCatchAll" ma:showField="CatchAllData" ma:web="d2cccd37-1529-4bdb-80e4-007982c42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IConfidentialHighSev xmlns="b8bac769-1f9d-4ac0-a251-e097c2e42749" xsi:nil="true"/>
    <TaxCatchAll xmlns="d2cccd37-1529-4bdb-80e4-007982c42467" xsi:nil="true"/>
    <PHIConfidential xmlns="b8bac769-1f9d-4ac0-a251-e097c2e42749" xsi:nil="true"/>
    <lcf76f155ced4ddcb4097134ff3c332f xmlns="b8bac769-1f9d-4ac0-a251-e097c2e427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61243A-31E9-425F-A2B0-E3907D466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ac769-1f9d-4ac0-a251-e097c2e42749"/>
    <ds:schemaRef ds:uri="d2cccd37-1529-4bdb-80e4-007982c42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D0BEB-CF3E-4011-990E-0B4D4605F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6BF21-00AB-49EC-A6B5-36ABC5B4C522}">
  <ds:schemaRefs>
    <ds:schemaRef ds:uri="http://schemas.microsoft.com/office/2006/metadata/properties"/>
    <ds:schemaRef ds:uri="http://schemas.microsoft.com/office/infopath/2007/PartnerControls"/>
    <ds:schemaRef ds:uri="b8bac769-1f9d-4ac0-a251-e097c2e42749"/>
    <ds:schemaRef ds:uri="d2cccd37-1529-4bdb-80e4-007982c424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</TotalTime>
  <Words>1063</Words>
  <Application>Microsoft Office PowerPoint</Application>
  <PresentationFormat>Widescreen</PresentationFormat>
  <Paragraphs>201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Office Theme</vt:lpstr>
      <vt:lpstr>1_Office Theme</vt:lpstr>
      <vt:lpstr> </vt:lpstr>
      <vt:lpstr>Disclosures</vt:lpstr>
      <vt:lpstr>Overview</vt:lpstr>
      <vt:lpstr>What is Trauma Finance and Why is it Important?</vt:lpstr>
      <vt:lpstr>068x - Revenue Category for Trauma Centers</vt:lpstr>
      <vt:lpstr>068x - Revenue Category for Trauma Centers</vt:lpstr>
      <vt:lpstr>FL14 type 5 – Primary Indicator of Trauma Patients</vt:lpstr>
      <vt:lpstr>Revenue Code 0208 – Trauma Patients in the ICU </vt:lpstr>
      <vt:lpstr>Know Your Payor Mix / Payor Sources</vt:lpstr>
      <vt:lpstr>Next Steps to Build Your Trauma Finance Stewardship</vt:lpstr>
      <vt:lpstr>Next Steps: Join TCAA</vt:lpstr>
      <vt:lpstr>Next Steps: Identify Your Team</vt:lpstr>
      <vt:lpstr>Next Steps: Level Set with R&amp;I/Finance Departments</vt:lpstr>
      <vt:lpstr>Next Steps: Level Set with R&amp;I/Finance Departments</vt:lpstr>
      <vt:lpstr>Next Steps: Build Your Charge Capture/Trauma Patient Encounter List</vt:lpstr>
      <vt:lpstr>Next Steps: Build a Trauma Finance Report</vt:lpstr>
      <vt:lpstr>Next Steps: Start Trauma Finance Reconciliation – Trauma Charges</vt:lpstr>
      <vt:lpstr>Next Steps: Start Trauma Finance Reconciliation – Trauma Charges</vt:lpstr>
      <vt:lpstr>Next Steps: Start Trauma Finance Reconciliation – Trauma Charges</vt:lpstr>
      <vt:lpstr>Next Steps: Start Trauma Finance Reconciliation – Trauma ICU Charges</vt:lpstr>
      <vt:lpstr>Next Steps: Start Trauma Finance Reconciliation – Trauma ICU Charges</vt:lpstr>
      <vt:lpstr>Next Steps: Start Trauma Finance Reconciliation – Trauma ICU Charges</vt:lpstr>
      <vt:lpstr>Next Steps: Start Trauma Finance Reconciliation – Trauma ICU Charges</vt:lpstr>
      <vt:lpstr>Next Steps: Start Trauma Finance Reconciliation – Trauma ICU Charges</vt:lpstr>
      <vt:lpstr>Next Steps: Start Trauma Finance Reconciliation – Trauma ICU Charges</vt:lpstr>
      <vt:lpstr>Next Steps: Work to Improve Documentation</vt:lpstr>
      <vt:lpstr>Next Steps: Develop a Trauma PI Finance Committee</vt:lpstr>
      <vt:lpstr>Final Step: Use Your New Trauma Finance Knowledge on Senior Leadership!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prevention through healthier food choices</dc:title>
  <dc:subject/>
  <dc:creator>Andie Young</dc:creator>
  <cp:keywords/>
  <dc:description/>
  <cp:lastModifiedBy>Wright, Christine L.</cp:lastModifiedBy>
  <cp:revision>8</cp:revision>
  <dcterms:created xsi:type="dcterms:W3CDTF">2020-12-30T16:34:04Z</dcterms:created>
  <dcterms:modified xsi:type="dcterms:W3CDTF">2025-12-10T16:07:20Z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0x010100CEA17685F2DE0B4A951FE27DF79EE5D4</vt:lpwstr>
  </property>
</Properties>
</file>